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78" r:id="rId2"/>
    <p:sldId id="279" r:id="rId3"/>
    <p:sldId id="585" r:id="rId4"/>
    <p:sldId id="567" r:id="rId5"/>
    <p:sldId id="586" r:id="rId6"/>
    <p:sldId id="582" r:id="rId7"/>
    <p:sldId id="568" r:id="rId8"/>
    <p:sldId id="569" r:id="rId9"/>
    <p:sldId id="587" r:id="rId10"/>
    <p:sldId id="590" r:id="rId11"/>
    <p:sldId id="593" r:id="rId12"/>
    <p:sldId id="594" r:id="rId13"/>
    <p:sldId id="571" r:id="rId14"/>
    <p:sldId id="572" r:id="rId15"/>
    <p:sldId id="581" r:id="rId16"/>
    <p:sldId id="592" r:id="rId17"/>
    <p:sldId id="574" r:id="rId18"/>
    <p:sldId id="595" r:id="rId19"/>
    <p:sldId id="596" r:id="rId20"/>
    <p:sldId id="576" r:id="rId21"/>
    <p:sldId id="575" r:id="rId22"/>
    <p:sldId id="578" r:id="rId23"/>
    <p:sldId id="599" r:id="rId24"/>
    <p:sldId id="598" r:id="rId25"/>
    <p:sldId id="597" r:id="rId26"/>
    <p:sldId id="601" r:id="rId27"/>
    <p:sldId id="562" r:id="rId28"/>
    <p:sldId id="60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77ECD"/>
    <a:srgbClr val="33CC33"/>
    <a:srgbClr val="FA8C32"/>
    <a:srgbClr val="FC6508"/>
    <a:srgbClr val="00CC00"/>
    <a:srgbClr val="FFFFCC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81" autoAdjust="0"/>
    <p:restoredTop sz="98768" autoAdjust="0"/>
  </p:normalViewPr>
  <p:slideViewPr>
    <p:cSldViewPr>
      <p:cViewPr>
        <p:scale>
          <a:sx n="75" d="100"/>
          <a:sy n="75" d="100"/>
        </p:scale>
        <p:origin x="-1714" y="-3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AA327B0-9145-4BC0-9DFC-41D3F05D4121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2DF6C-362E-493D-8C5A-9208EBB88E3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5ED64-735C-44F8-881B-C561D95448BB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0BD6F-58D1-44F8-B387-A36AE4428D82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FAB6B-8929-44F9-B358-4157A64BAD7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C28D0-261F-4AC3-981B-7E28988AA6F9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bg-BG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0FD8-1DC0-403F-9E8B-8E88238D7148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9E0B6-8178-4EA3-8280-F44C6BD7C7C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A6E43-1558-4D5B-A086-C2737C4EACD8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10735-6784-4705-9E0B-81D8CF951CF6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5E17C-A25C-4CC1-BAD8-A985C0EF0DE6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B32E3-AEA4-4DED-8D13-3E3474AF59B0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EF07D-5D06-40A2-B026-520C726ADABB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38877-4B15-4C2C-B5B0-CFA94B7EA19C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3DCBD-B874-4B52-909E-25D6C60864E1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04893F2-BB36-4EBE-B684-4EE763D448C7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700213"/>
            <a:ext cx="8642350" cy="1470025"/>
          </a:xfrm>
        </p:spPr>
        <p:txBody>
          <a:bodyPr/>
          <a:lstStyle/>
          <a:p>
            <a:pPr eaLnBrk="1" hangingPunct="1"/>
            <a:r>
              <a:rPr lang="en-US" altLang="bg-BG" sz="4000" b="1" smtClean="0"/>
              <a:t>Correlation and regression</a:t>
            </a:r>
            <a:endParaRPr lang="bg-BG" altLang="bg-BG" sz="4000" b="1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886200"/>
            <a:ext cx="7993063" cy="1752600"/>
          </a:xfrm>
        </p:spPr>
        <p:txBody>
          <a:bodyPr/>
          <a:lstStyle/>
          <a:p>
            <a:pPr eaLnBrk="1" hangingPunct="1"/>
            <a:r>
              <a:rPr lang="en-US" altLang="bg-BG" smtClean="0"/>
              <a:t>Associate Professor Georgi Iskrov, PhD</a:t>
            </a:r>
          </a:p>
          <a:p>
            <a:pPr eaLnBrk="1" hangingPunct="1"/>
            <a:r>
              <a:rPr lang="en-US" altLang="bg-BG" smtClean="0"/>
              <a:t>Department of Social Medicine</a:t>
            </a:r>
            <a:endParaRPr lang="bg-BG" altLang="bg-BG" smtClean="0"/>
          </a:p>
          <a:p>
            <a:pPr eaLnBrk="1" hangingPunct="1"/>
            <a:r>
              <a:rPr lang="en-US" altLang="bg-BG" smtClean="0"/>
              <a:t>and Pub</a:t>
            </a:r>
            <a:r>
              <a:rPr lang="bg-BG" altLang="bg-BG" smtClean="0"/>
              <a:t>l</a:t>
            </a:r>
            <a:r>
              <a:rPr lang="en-US" altLang="bg-BG" smtClean="0"/>
              <a:t>ic Health</a:t>
            </a:r>
            <a:endParaRPr lang="bg-BG" alt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Assumptions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Linearity and homoscedasticity refer to the shape of the values formed by the scatterplot.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For </a:t>
            </a:r>
            <a:r>
              <a:rPr lang="en-US" sz="2400" b="1" smtClean="0"/>
              <a:t>linearity</a:t>
            </a:r>
            <a:r>
              <a:rPr lang="en-US" sz="2400" smtClean="0"/>
              <a:t>, a “straight line” relationship between the variable should be formed. If a line were to be drawn between all the dots, </a:t>
            </a:r>
            <a:r>
              <a:rPr lang="en-US" sz="2400" b="1" smtClean="0"/>
              <a:t>the line should be straight and not curved</a:t>
            </a:r>
            <a:r>
              <a:rPr lang="en-US" sz="240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Homoscedasticity</a:t>
            </a:r>
            <a:r>
              <a:rPr lang="en-US" sz="2400" smtClean="0"/>
              <a:t> (“same scatter”) refers to the distance between the points to that straight line. The shape of the scatterplot should be tube-like.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 sequence of random variables is homoscedastic if </a:t>
            </a:r>
            <a:r>
              <a:rPr lang="en-US" sz="2400" b="1" smtClean="0"/>
              <a:t>all its random variables have the same finite variance</a:t>
            </a:r>
            <a:r>
              <a:rPr lang="en-US" sz="2400" smtClean="0"/>
              <a:t>. This is also known as homogeneity of variance.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Phi-coefficient 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The phi-coefficient is actually a variation of Pearson’s definition of r when each variable has </a:t>
            </a:r>
            <a:r>
              <a:rPr lang="en-US" sz="2400" b="1" smtClean="0"/>
              <a:t>two states</a:t>
            </a:r>
            <a:r>
              <a:rPr lang="en-US" sz="2400" smtClean="0"/>
              <a:t> that are given values of </a:t>
            </a:r>
            <a:r>
              <a:rPr lang="en-US" sz="2400" b="1" smtClean="0"/>
              <a:t>0 and 1</a:t>
            </a:r>
            <a:r>
              <a:rPr lang="en-US" sz="2400" smtClean="0"/>
              <a:t> respectively (dichotomous or binary variables).</a:t>
            </a:r>
          </a:p>
          <a:p>
            <a:endParaRPr lang="en-US" sz="2400" smtClean="0"/>
          </a:p>
        </p:txBody>
      </p:sp>
      <p:graphicFrame>
        <p:nvGraphicFramePr>
          <p:cNvPr id="46173" name="Group 93"/>
          <p:cNvGraphicFramePr>
            <a:graphicFrameLocks noGrp="1"/>
          </p:cNvGraphicFramePr>
          <p:nvPr/>
        </p:nvGraphicFramePr>
        <p:xfrm>
          <a:off x="468313" y="3357563"/>
          <a:ext cx="8280400" cy="2103437"/>
        </p:xfrm>
        <a:graphic>
          <a:graphicData uri="http://schemas.openxmlformats.org/drawingml/2006/table">
            <a:tbl>
              <a:tblPr/>
              <a:tblGrid>
                <a:gridCol w="2087562"/>
                <a:gridCol w="2052638"/>
                <a:gridCol w="2070100"/>
                <a:gridCol w="2070100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Cases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Non-cases 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Exposed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+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Non-exposed (-)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 +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+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 +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78" name="Picture 33" descr="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564188"/>
            <a:ext cx="8424862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Phi-coefficient 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/>
              <a:t> </a:t>
            </a:r>
          </a:p>
        </p:txBody>
      </p:sp>
      <p:graphicFrame>
        <p:nvGraphicFramePr>
          <p:cNvPr id="47108" name="Group 4"/>
          <p:cNvGraphicFramePr>
            <a:graphicFrameLocks noGrp="1"/>
          </p:cNvGraphicFramePr>
          <p:nvPr/>
        </p:nvGraphicFramePr>
        <p:xfrm>
          <a:off x="468313" y="2333625"/>
          <a:ext cx="8280400" cy="2103438"/>
        </p:xfrm>
        <a:graphic>
          <a:graphicData uri="http://schemas.openxmlformats.org/drawingml/2006/table">
            <a:tbl>
              <a:tblPr/>
              <a:tblGrid>
                <a:gridCol w="2087562"/>
                <a:gridCol w="2052638"/>
                <a:gridCol w="2070100"/>
                <a:gridCol w="2070100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Cases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Non-cases 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Vaccinated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Non-vaccinated (-)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8702" name="Picture 32" descr="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4797425"/>
            <a:ext cx="76676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bg-BG" sz="2400" smtClean="0"/>
              <a:t>Correlation and coincidence</a:t>
            </a:r>
          </a:p>
        </p:txBody>
      </p:sp>
      <p:pic>
        <p:nvPicPr>
          <p:cNvPr id="29698" name="Picture 4" descr="ch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8" y="2286000"/>
            <a:ext cx="8810625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Box 1"/>
          <p:cNvSpPr txBox="1">
            <a:spLocks noChangeArrowheads="1"/>
          </p:cNvSpPr>
          <p:nvPr/>
        </p:nvSpPr>
        <p:spPr bwMode="auto">
          <a:xfrm>
            <a:off x="457200" y="5851525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bg-BG" sz="2400"/>
              <a:t>Source: www.tylervigen.com</a:t>
            </a:r>
            <a:endParaRPr lang="bg-BG" altLang="bg-BG" sz="2400"/>
          </a:p>
        </p:txBody>
      </p:sp>
      <p:sp>
        <p:nvSpPr>
          <p:cNvPr id="29700" name="Rectangle 2"/>
          <p:cNvSpPr txBox="1">
            <a:spLocks noChangeArrowheads="1"/>
          </p:cNvSpPr>
          <p:nvPr/>
        </p:nvSpPr>
        <p:spPr bwMode="auto">
          <a:xfrm>
            <a:off x="381000" y="381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bg-BG" sz="4400" b="1">
                <a:solidFill>
                  <a:schemeClr val="tx2"/>
                </a:solidFill>
              </a:rPr>
              <a:t>Beware!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86200" y="1524000"/>
            <a:ext cx="5029200" cy="43434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Do not attempt to interpret a correlation coefficient without looking at the corresponding scatter plot!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bg-BG" sz="2400" b="1" smtClean="0">
                <a:solidFill>
                  <a:schemeClr val="tx2"/>
                </a:solidFill>
              </a:rPr>
              <a:t>Each data set has a correlation coefficient of 0.7</a:t>
            </a:r>
            <a:endParaRPr lang="en-US" altLang="bg-BG" sz="2400" smtClean="0"/>
          </a:p>
        </p:txBody>
      </p:sp>
      <p:pic>
        <p:nvPicPr>
          <p:cNvPr id="3072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143000"/>
            <a:ext cx="3581400" cy="55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381000" y="381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bg-BG" sz="4400" b="1">
                <a:solidFill>
                  <a:schemeClr val="tx2"/>
                </a:solidFill>
              </a:rPr>
              <a:t>Beware!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bg-BG" sz="6000" b="1" smtClean="0">
                <a:solidFill>
                  <a:srgbClr val="FF0000"/>
                </a:solidFill>
              </a:rPr>
              <a:t>Association is not causation.</a:t>
            </a:r>
            <a:r>
              <a:rPr lang="en-US" altLang="bg-BG" sz="6000" smtClean="0"/>
              <a:t> </a:t>
            </a:r>
          </a:p>
          <a:p>
            <a:pPr algn="ctr" eaLnBrk="1" hangingPunct="1"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en-US" altLang="bg-BG" smtClean="0"/>
          </a:p>
          <a:p>
            <a:pPr algn="ctr" eaLnBrk="1" hangingPunct="1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bg-BG" b="1" smtClean="0"/>
              <a:t>The observed association between two variables might be due to the action of a third, unobserved variable.</a:t>
            </a:r>
          </a:p>
        </p:txBody>
      </p:sp>
      <p:sp>
        <p:nvSpPr>
          <p:cNvPr id="31746" name="Rectangle 2"/>
          <p:cNvSpPr txBox="1">
            <a:spLocks noChangeArrowheads="1"/>
          </p:cNvSpPr>
          <p:nvPr/>
        </p:nvSpPr>
        <p:spPr bwMode="auto">
          <a:xfrm>
            <a:off x="381000" y="381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bg-BG" sz="4400" b="1">
                <a:solidFill>
                  <a:schemeClr val="tx2"/>
                </a:solidFill>
              </a:rPr>
              <a:t>Beware!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Coefficient of determination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bg-BG" sz="2400" smtClean="0"/>
              <a:t>Coefficient of determination r</a:t>
            </a:r>
            <a:r>
              <a:rPr lang="en-US" altLang="bg-BG" sz="2400" baseline="30000" smtClean="0"/>
              <a:t>2</a:t>
            </a:r>
            <a:r>
              <a:rPr lang="en-US" altLang="bg-BG" sz="2400" smtClean="0"/>
              <a:t> is the proportion of the variance in the dependent variable that is predictable from the independent variable/variables.</a:t>
            </a:r>
          </a:p>
          <a:p>
            <a:pPr eaLnBrk="1" hangingPunct="1"/>
            <a:r>
              <a:rPr lang="en-US" altLang="bg-BG" sz="2400" b="1" smtClean="0"/>
              <a:t>r = 0.70 (</a:t>
            </a:r>
            <a:r>
              <a:rPr lang="bg-BG" altLang="bg-BG" sz="2400" b="1" smtClean="0"/>
              <a:t>a</a:t>
            </a:r>
            <a:r>
              <a:rPr lang="en-US" altLang="bg-BG" sz="2400" b="1" smtClean="0"/>
              <a:t>ssociation between </a:t>
            </a:r>
            <a:r>
              <a:rPr lang="bg-BG" altLang="bg-BG" sz="2400" b="1" smtClean="0"/>
              <a:t>h</a:t>
            </a:r>
            <a:r>
              <a:rPr lang="en-US" altLang="bg-BG" sz="2400" b="1" smtClean="0"/>
              <a:t>eight and weight)</a:t>
            </a:r>
          </a:p>
          <a:p>
            <a:pPr eaLnBrk="1" hangingPunct="1"/>
            <a:r>
              <a:rPr lang="bg-BG" altLang="bg-BG" sz="2400" b="1" smtClean="0"/>
              <a:t>r</a:t>
            </a:r>
            <a:r>
              <a:rPr lang="bg-BG" altLang="bg-BG" sz="2400" b="1" baseline="30000" smtClean="0"/>
              <a:t>2</a:t>
            </a:r>
            <a:r>
              <a:rPr lang="en-US" altLang="bg-BG" sz="2400" b="1" smtClean="0"/>
              <a:t> = 0.49</a:t>
            </a:r>
          </a:p>
          <a:p>
            <a:pPr lvl="1" eaLnBrk="1" hangingPunct="1"/>
            <a:r>
              <a:rPr lang="en-US" altLang="bg-BG" sz="2400" smtClean="0"/>
              <a:t>49% of the variance in weight is explained by</a:t>
            </a:r>
            <a:r>
              <a:rPr lang="bg-BG" altLang="bg-BG" sz="2400" smtClean="0"/>
              <a:t> </a:t>
            </a:r>
            <a:r>
              <a:rPr lang="en-US" altLang="bg-BG" sz="2400" smtClean="0"/>
              <a:t>/ predictable from the height</a:t>
            </a:r>
          </a:p>
          <a:p>
            <a:pPr lvl="1" eaLnBrk="1" hangingPunct="1"/>
            <a:r>
              <a:rPr lang="en-US" altLang="bg-BG" sz="2400" smtClean="0"/>
              <a:t>51% of the variance in weight is not explained by /</a:t>
            </a:r>
            <a:r>
              <a:rPr lang="bg-BG" altLang="bg-BG" sz="2400" smtClean="0"/>
              <a:t> </a:t>
            </a:r>
            <a:r>
              <a:rPr lang="en-US" altLang="bg-BG" sz="2400" smtClean="0"/>
              <a:t>not predic</a:t>
            </a:r>
            <a:r>
              <a:rPr lang="bg-BG" altLang="bg-BG" sz="2400" smtClean="0"/>
              <a:t>t</a:t>
            </a:r>
            <a:r>
              <a:rPr lang="en-US" altLang="bg-BG" sz="2400" smtClean="0"/>
              <a:t>able from the height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24000"/>
            <a:ext cx="8520112" cy="43434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endParaRPr lang="bg-BG" altLang="bg-BG" sz="240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bg-BG" altLang="bg-BG" sz="240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bg-BG" altLang="bg-BG" sz="240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bg-BG" altLang="bg-BG" sz="240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bg-BG" altLang="bg-BG" sz="240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bg-BG" altLang="bg-BG" sz="240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bg-BG" altLang="bg-BG" sz="240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bg-BG" altLang="bg-BG" sz="240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bg-BG" altLang="bg-BG" sz="2400" smtClean="0"/>
              <a:t>B</a:t>
            </a:r>
            <a:r>
              <a:rPr lang="en-US" altLang="bg-BG" sz="2400" smtClean="0"/>
              <a:t>igger gestational age, higher birth weight…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bg-BG" sz="4400" b="1">
                <a:solidFill>
                  <a:schemeClr val="tx2"/>
                </a:solidFill>
              </a:rPr>
              <a:t>Data</a:t>
            </a:r>
            <a:r>
              <a:rPr lang="bg-BG" altLang="bg-BG" sz="4400" b="1">
                <a:solidFill>
                  <a:schemeClr val="tx2"/>
                </a:solidFill>
              </a:rPr>
              <a:t> </a:t>
            </a:r>
            <a:r>
              <a:rPr lang="en-US" altLang="bg-BG" sz="4400" b="1">
                <a:solidFill>
                  <a:schemeClr val="tx2"/>
                </a:solidFill>
              </a:rPr>
              <a:t>modeling</a:t>
            </a:r>
          </a:p>
        </p:txBody>
      </p:sp>
      <p:pic>
        <p:nvPicPr>
          <p:cNvPr id="3379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412875"/>
            <a:ext cx="8208963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Data modeling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smtClean="0"/>
              <a:t>Deterministic models: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All data are known beforehand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Once you run the model, </a:t>
            </a:r>
            <a:r>
              <a:rPr lang="en-US" sz="2400" b="1" smtClean="0"/>
              <a:t>you know exactly</a:t>
            </a:r>
            <a:r>
              <a:rPr lang="en-US" sz="2400" smtClean="0"/>
              <a:t> what is going to change and by how much.</a:t>
            </a:r>
          </a:p>
          <a:p>
            <a:pPr>
              <a:lnSpc>
                <a:spcPct val="90000"/>
              </a:lnSpc>
            </a:pPr>
            <a:r>
              <a:rPr lang="en-US" sz="2400" b="1" smtClean="0"/>
              <a:t>Probabilistic models: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Element of chance is involved</a:t>
            </a:r>
          </a:p>
          <a:p>
            <a:pPr lvl="1">
              <a:lnSpc>
                <a:spcPct val="90000"/>
              </a:lnSpc>
            </a:pPr>
            <a:r>
              <a:rPr lang="en-US" sz="2400" b="1" smtClean="0"/>
              <a:t>You know the likelihood</a:t>
            </a:r>
            <a:r>
              <a:rPr lang="en-US" sz="2400" smtClean="0"/>
              <a:t> that something will change, but you do not know exactly when and by how much.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Data modeling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smtClean="0"/>
              <a:t>Probabilistic models: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Correlation models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Regression models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Simple vs Multiple (one predictor variable vs many predictor variables)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Linear vs Non-linear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Outline</a:t>
            </a:r>
            <a:endParaRPr lang="bg-BG" altLang="bg-BG" b="1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bg-BG" sz="2400" smtClean="0"/>
              <a:t>Correlation</a:t>
            </a:r>
            <a:endParaRPr lang="bg-BG" altLang="bg-BG" sz="2400" smtClean="0"/>
          </a:p>
          <a:p>
            <a:pPr eaLnBrk="1" hangingPunct="1"/>
            <a:r>
              <a:rPr lang="en-US" altLang="bg-BG" sz="2400" smtClean="0"/>
              <a:t>Pearson correlation coefficient</a:t>
            </a:r>
          </a:p>
          <a:p>
            <a:pPr eaLnBrk="1" hangingPunct="1"/>
            <a:r>
              <a:rPr lang="en-US" altLang="bg-BG" sz="2400" smtClean="0"/>
              <a:t>Spearman rank correlation coefficient</a:t>
            </a:r>
          </a:p>
          <a:p>
            <a:pPr eaLnBrk="1" hangingPunct="1"/>
            <a:r>
              <a:rPr lang="en-US" altLang="bg-BG" sz="2400" smtClean="0"/>
              <a:t>Phi coefficient</a:t>
            </a:r>
          </a:p>
          <a:p>
            <a:pPr eaLnBrk="1" hangingPunct="1"/>
            <a:r>
              <a:rPr lang="en-US" altLang="bg-BG" sz="2400" smtClean="0"/>
              <a:t>Coefficient of determination</a:t>
            </a:r>
          </a:p>
          <a:p>
            <a:pPr eaLnBrk="1" hangingPunct="1"/>
            <a:r>
              <a:rPr lang="en-US" altLang="bg-BG" sz="2400" smtClean="0"/>
              <a:t>Regression</a:t>
            </a:r>
          </a:p>
          <a:p>
            <a:pPr eaLnBrk="1" hangingPunct="1"/>
            <a:r>
              <a:rPr lang="en-US" altLang="bg-BG" sz="2400" smtClean="0"/>
              <a:t>Simple line</a:t>
            </a:r>
            <a:r>
              <a:rPr lang="bg-BG" altLang="bg-BG" sz="2400" smtClean="0"/>
              <a:t>a</a:t>
            </a:r>
            <a:r>
              <a:rPr lang="en-US" altLang="bg-BG" sz="2400" smtClean="0"/>
              <a:t>r regression</a:t>
            </a:r>
          </a:p>
          <a:p>
            <a:pPr eaLnBrk="1" hangingPunct="1"/>
            <a:r>
              <a:rPr lang="en-US" altLang="bg-BG" sz="2400" smtClean="0"/>
              <a:t>Least squares metho</a:t>
            </a:r>
            <a:r>
              <a:rPr lang="bg-BG" altLang="bg-BG" sz="2400" smtClean="0"/>
              <a:t>d</a:t>
            </a:r>
            <a:endParaRPr lang="en-US" altLang="bg-BG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52500" y="1524000"/>
            <a:ext cx="7239000" cy="43434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bg-BG" b="1" smtClean="0">
                <a:solidFill>
                  <a:schemeClr val="tx2"/>
                </a:solidFill>
              </a:rPr>
              <a:t>X-axis</a:t>
            </a:r>
            <a:r>
              <a:rPr lang="en-US" altLang="bg-BG" smtClean="0">
                <a:solidFill>
                  <a:schemeClr val="tx2"/>
                </a:solidFill>
              </a:rPr>
              <a:t> 				</a:t>
            </a:r>
            <a:r>
              <a:rPr lang="en-US" altLang="bg-BG" b="1" smtClean="0">
                <a:solidFill>
                  <a:schemeClr val="tx2"/>
                </a:solidFill>
              </a:rPr>
              <a:t>Y-axis</a:t>
            </a:r>
            <a:r>
              <a:rPr lang="en-US" altLang="bg-BG" smtClean="0">
                <a:solidFill>
                  <a:schemeClr val="tx2"/>
                </a:solidFill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bg-BG" smtClean="0"/>
              <a:t>independent 			dependent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bg-BG" smtClean="0"/>
              <a:t>predictor 				predicted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bg-BG" smtClean="0"/>
              <a:t>carrier 				response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bg-BG" smtClean="0"/>
              <a:t>input 				output</a:t>
            </a:r>
          </a:p>
          <a:p>
            <a:pPr>
              <a:buFontTx/>
              <a:buNone/>
            </a:pPr>
            <a:endParaRPr lang="en-US" altLang="bg-BG" smtClean="0"/>
          </a:p>
        </p:txBody>
      </p:sp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400" b="1">
                <a:solidFill>
                  <a:schemeClr val="tx2"/>
                </a:solidFill>
              </a:rPr>
              <a:t>Data modeling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Linear </a:t>
            </a:r>
            <a:r>
              <a:rPr lang="bg-BG" altLang="bg-BG" b="1" smtClean="0"/>
              <a:t>r</a:t>
            </a:r>
            <a:r>
              <a:rPr lang="en-US" altLang="bg-BG" b="1" smtClean="0"/>
              <a:t>egression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bg-BG" sz="2400" b="1" smtClean="0"/>
              <a:t>Origin of term regression</a:t>
            </a:r>
            <a:r>
              <a:rPr lang="en-US" altLang="bg-BG" sz="2400" smtClean="0"/>
              <a:t> – </a:t>
            </a:r>
            <a:r>
              <a:rPr lang="bg-BG" altLang="bg-BG" sz="2400" smtClean="0"/>
              <a:t>c</a:t>
            </a:r>
            <a:r>
              <a:rPr lang="en-US" altLang="bg-BG" sz="2400" smtClean="0"/>
              <a:t>hildren of tall parents tend be shorter than their parents and vice ver</a:t>
            </a:r>
            <a:r>
              <a:rPr lang="bg-BG" altLang="bg-BG" sz="2400" smtClean="0"/>
              <a:t>s</a:t>
            </a:r>
            <a:r>
              <a:rPr lang="en-US" altLang="bg-BG" sz="2400" smtClean="0"/>
              <a:t>a</a:t>
            </a:r>
            <a:r>
              <a:rPr lang="bg-BG" altLang="bg-BG" sz="2400" smtClean="0"/>
              <a:t>;</a:t>
            </a:r>
            <a:r>
              <a:rPr lang="en-US" altLang="bg-BG" sz="2400" smtClean="0"/>
              <a:t> children “regr</a:t>
            </a:r>
            <a:r>
              <a:rPr lang="bg-BG" altLang="bg-BG" sz="2400" smtClean="0"/>
              <a:t>e</a:t>
            </a:r>
            <a:r>
              <a:rPr lang="en-US" altLang="bg-BG" sz="2400" smtClean="0"/>
              <a:t>ssed</a:t>
            </a:r>
            <a:r>
              <a:rPr lang="bg-BG" altLang="bg-BG" sz="2400" smtClean="0"/>
              <a:t>”</a:t>
            </a:r>
            <a:r>
              <a:rPr lang="en-US" altLang="bg-BG" sz="2400" smtClean="0"/>
              <a:t> toward the mean height of all children.</a:t>
            </a:r>
            <a:endParaRPr lang="bg-BG" altLang="bg-BG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bg-BG" sz="2400" b="1" smtClean="0"/>
              <a:t>Model</a:t>
            </a:r>
            <a:r>
              <a:rPr lang="bg-BG" altLang="bg-BG" sz="2400" b="1" smtClean="0"/>
              <a:t> </a:t>
            </a:r>
            <a:r>
              <a:rPr lang="en-US" altLang="bg-BG" sz="2400" smtClean="0"/>
              <a:t>– equation that describes the relationship between variables.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bg-BG" sz="2400" smtClean="0"/>
              <a:t>Parameters (regression co</a:t>
            </a:r>
            <a:r>
              <a:rPr lang="bg-BG" altLang="bg-BG" sz="2400" smtClean="0"/>
              <a:t>e</a:t>
            </a:r>
            <a:r>
              <a:rPr lang="en-US" altLang="bg-BG" sz="2400" smtClean="0"/>
              <a:t>fficients)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bg-BG" sz="2400" b="1" smtClean="0"/>
              <a:t>Simple linear regression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bg-BG" sz="2400" smtClean="0"/>
              <a:t>Yt = (b</a:t>
            </a:r>
            <a:r>
              <a:rPr lang="bg-BG" altLang="bg-BG" sz="2400" smtClean="0"/>
              <a:t> </a:t>
            </a:r>
            <a:r>
              <a:rPr lang="en-US" altLang="bg-BG" sz="2400" smtClean="0"/>
              <a:t>x X) + a + </a:t>
            </a:r>
            <a:r>
              <a:rPr lang="el-GR" altLang="bg-BG" sz="2400" smtClean="0">
                <a:solidFill>
                  <a:srgbClr val="FF0000"/>
                </a:solidFill>
              </a:rPr>
              <a:t>ε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bg-BG" sz="2400" smtClean="0"/>
              <a:t>Outco</a:t>
            </a:r>
            <a:r>
              <a:rPr lang="bg-BG" altLang="bg-BG" sz="2400" smtClean="0"/>
              <a:t>m</a:t>
            </a:r>
            <a:r>
              <a:rPr lang="en-US" altLang="bg-BG" sz="2400" smtClean="0"/>
              <a:t>e = (Slope </a:t>
            </a:r>
            <a:r>
              <a:rPr lang="bg-BG" altLang="bg-BG" sz="2400" smtClean="0"/>
              <a:t>x</a:t>
            </a:r>
            <a:r>
              <a:rPr lang="en-US" altLang="bg-BG" sz="2400" smtClean="0"/>
              <a:t> Predictor) + Intercept + </a:t>
            </a:r>
            <a:r>
              <a:rPr lang="en-US" altLang="bg-BG" sz="2400" smtClean="0">
                <a:solidFill>
                  <a:srgbClr val="FF0000"/>
                </a:solidFill>
              </a:rPr>
              <a:t>Random Error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bg-BG" sz="2400" b="1" smtClean="0"/>
              <a:t>Multiple </a:t>
            </a:r>
            <a:r>
              <a:rPr lang="bg-BG" altLang="bg-BG" sz="2400" b="1" smtClean="0"/>
              <a:t>r</a:t>
            </a:r>
            <a:r>
              <a:rPr lang="en-US" altLang="bg-BG" sz="2400" b="1" smtClean="0"/>
              <a:t>egression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bg-BG" sz="2400" smtClean="0"/>
              <a:t>Yt = a </a:t>
            </a:r>
            <a:r>
              <a:rPr lang="bg-BG" altLang="bg-BG" sz="2400" smtClean="0"/>
              <a:t>+</a:t>
            </a:r>
            <a:r>
              <a:rPr lang="en-US" altLang="bg-BG" sz="2400" smtClean="0"/>
              <a:t> (b</a:t>
            </a:r>
            <a:r>
              <a:rPr lang="en-US" altLang="bg-BG" sz="2400" baseline="-25000" smtClean="0"/>
              <a:t>1</a:t>
            </a:r>
            <a:r>
              <a:rPr lang="bg-BG" altLang="bg-BG" sz="2400" smtClean="0"/>
              <a:t> </a:t>
            </a:r>
            <a:r>
              <a:rPr lang="en-US" altLang="bg-BG" sz="2400" smtClean="0"/>
              <a:t>x X</a:t>
            </a:r>
            <a:r>
              <a:rPr lang="en-US" altLang="bg-BG" sz="2400" baseline="-25000" smtClean="0"/>
              <a:t>1</a:t>
            </a:r>
            <a:r>
              <a:rPr lang="en-US" altLang="bg-BG" sz="2400" smtClean="0"/>
              <a:t>) </a:t>
            </a:r>
            <a:r>
              <a:rPr lang="bg-BG" altLang="bg-BG" sz="2400" smtClean="0"/>
              <a:t>+</a:t>
            </a:r>
            <a:r>
              <a:rPr lang="en-US" altLang="bg-BG" sz="2400" smtClean="0"/>
              <a:t> (b</a:t>
            </a:r>
            <a:r>
              <a:rPr lang="en-US" altLang="bg-BG" sz="2400" baseline="-25000" smtClean="0"/>
              <a:t>2</a:t>
            </a:r>
            <a:r>
              <a:rPr lang="bg-BG" altLang="bg-BG" sz="2400" smtClean="0"/>
              <a:t> </a:t>
            </a:r>
            <a:r>
              <a:rPr lang="en-US" altLang="bg-BG" sz="2400" smtClean="0"/>
              <a:t>x X</a:t>
            </a:r>
            <a:r>
              <a:rPr lang="en-US" altLang="bg-BG" sz="2400" baseline="-25000" smtClean="0"/>
              <a:t>2</a:t>
            </a:r>
            <a:r>
              <a:rPr lang="en-US" altLang="bg-BG" sz="2400" smtClean="0"/>
              <a:t>)</a:t>
            </a:r>
            <a:r>
              <a:rPr lang="en-US" altLang="bg-BG" sz="2400" baseline="-25000" smtClean="0"/>
              <a:t> </a:t>
            </a:r>
            <a:r>
              <a:rPr lang="bg-BG" altLang="bg-BG" sz="2400" smtClean="0"/>
              <a:t>+</a:t>
            </a:r>
            <a:r>
              <a:rPr lang="en-US" altLang="bg-BG" sz="2400" smtClean="0"/>
              <a:t> … + (b</a:t>
            </a:r>
            <a:r>
              <a:rPr lang="en-US" altLang="bg-BG" sz="2400" baseline="-25000" smtClean="0"/>
              <a:t>n</a:t>
            </a:r>
            <a:r>
              <a:rPr lang="bg-BG" altLang="bg-BG" sz="2400" smtClean="0"/>
              <a:t> </a:t>
            </a:r>
            <a:r>
              <a:rPr lang="en-US" altLang="bg-BG" sz="2400" smtClean="0"/>
              <a:t>x X</a:t>
            </a:r>
            <a:r>
              <a:rPr lang="en-US" altLang="bg-BG" sz="2400" baseline="-25000" smtClean="0"/>
              <a:t>n</a:t>
            </a:r>
            <a:r>
              <a:rPr lang="en-US" altLang="bg-BG" sz="24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bg-BG" sz="2400" baseline="-25000" smtClean="0"/>
          </a:p>
          <a:p>
            <a:pPr eaLnBrk="1" hangingPunct="1">
              <a:lnSpc>
                <a:spcPct val="80000"/>
              </a:lnSpc>
            </a:pPr>
            <a:endParaRPr lang="en-US" altLang="bg-BG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5422900"/>
            <a:ext cx="8634413" cy="1319213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There are many straight lines that could be drawn through the data.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How to choose the line of best fit among them?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bg-BG" sz="4400" b="1">
                <a:solidFill>
                  <a:schemeClr val="tx2"/>
                </a:solidFill>
              </a:rPr>
              <a:t>Linear regression</a:t>
            </a:r>
          </a:p>
        </p:txBody>
      </p:sp>
      <p:pic>
        <p:nvPicPr>
          <p:cNvPr id="3891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96975"/>
            <a:ext cx="82073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Least square</a:t>
            </a:r>
            <a:r>
              <a:rPr lang="bg-BG" altLang="bg-BG" b="1" smtClean="0"/>
              <a:t>s</a:t>
            </a:r>
            <a:r>
              <a:rPr lang="en-US" altLang="bg-BG" b="1" smtClean="0"/>
              <a:t> method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bg-BG" sz="2400" smtClean="0"/>
              <a:t>Residual – the difference between the actual Y value and the Yt value predicted by the model.</a:t>
            </a:r>
          </a:p>
          <a:p>
            <a:pPr eaLnBrk="1" hangingPunct="1"/>
            <a:r>
              <a:rPr lang="en-US" altLang="bg-BG" sz="2400" smtClean="0"/>
              <a:t>Least squares method</a:t>
            </a:r>
            <a:r>
              <a:rPr lang="bg-BG" altLang="bg-BG" sz="2400" smtClean="0"/>
              <a:t> </a:t>
            </a:r>
            <a:r>
              <a:rPr lang="en-US" altLang="bg-BG" sz="2400" smtClean="0"/>
              <a:t>finds the value</a:t>
            </a:r>
            <a:r>
              <a:rPr lang="bg-BG" altLang="bg-BG" sz="2400" smtClean="0"/>
              <a:t>s</a:t>
            </a:r>
            <a:r>
              <a:rPr lang="en-US" altLang="bg-BG" sz="2400" smtClean="0"/>
              <a:t> of the slope and intercept that minimize the sum of the squares of the residuals.</a:t>
            </a:r>
          </a:p>
          <a:p>
            <a:pPr eaLnBrk="1" hangingPunct="1">
              <a:buFontTx/>
              <a:buNone/>
            </a:pPr>
            <a:endParaRPr lang="en-US" altLang="bg-BG" sz="2400" smtClean="0"/>
          </a:p>
        </p:txBody>
      </p:sp>
      <p:pic>
        <p:nvPicPr>
          <p:cNvPr id="39939" name="Picture 4" descr="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3716338"/>
            <a:ext cx="464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Least square</a:t>
            </a:r>
            <a:r>
              <a:rPr lang="bg-BG" altLang="bg-BG" b="1" smtClean="0"/>
              <a:t>s</a:t>
            </a:r>
            <a:r>
              <a:rPr lang="en-US" altLang="bg-BG" b="1" smtClean="0"/>
              <a:t> method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bg-BG" sz="2400" smtClean="0"/>
              <a:t>In regression, the coefficient of determination r</a:t>
            </a:r>
            <a:r>
              <a:rPr lang="en-US" altLang="bg-BG" sz="2400" baseline="30000" smtClean="0"/>
              <a:t>2</a:t>
            </a:r>
            <a:r>
              <a:rPr lang="en-US" altLang="bg-BG" sz="2400" smtClean="0"/>
              <a:t> is a statistical measure of how well the regression line approximates the real-world data.</a:t>
            </a:r>
            <a:endParaRPr lang="bg-BG" altLang="bg-BG" sz="2400" smtClean="0"/>
          </a:p>
          <a:p>
            <a:pPr eaLnBrk="1" hangingPunct="1"/>
            <a:r>
              <a:rPr lang="en-US" altLang="bg-BG" sz="2400" smtClean="0"/>
              <a:t>An r</a:t>
            </a:r>
            <a:r>
              <a:rPr lang="en-US" altLang="bg-BG" sz="2400" baseline="30000" smtClean="0"/>
              <a:t>2</a:t>
            </a:r>
            <a:r>
              <a:rPr lang="en-US" altLang="bg-BG" sz="2400" smtClean="0"/>
              <a:t> of 1 indicates that the regression line perfectly fits the data.</a:t>
            </a:r>
          </a:p>
          <a:p>
            <a:pPr eaLnBrk="1" hangingPunct="1"/>
            <a:r>
              <a:rPr lang="en-US" altLang="bg-BG" sz="2400" smtClean="0"/>
              <a:t>An r</a:t>
            </a:r>
            <a:r>
              <a:rPr lang="en-US" altLang="bg-BG" sz="2400" baseline="30000" smtClean="0"/>
              <a:t>2</a:t>
            </a:r>
            <a:r>
              <a:rPr lang="en-US" altLang="bg-BG" sz="2400" smtClean="0"/>
              <a:t> &lt; 0.50 (r &lt; 0.</a:t>
            </a:r>
            <a:r>
              <a:rPr lang="bg-BG" altLang="bg-BG" sz="2400" smtClean="0"/>
              <a:t>7</a:t>
            </a:r>
            <a:r>
              <a:rPr lang="en-US" altLang="bg-BG" sz="2400" smtClean="0"/>
              <a:t>0) </a:t>
            </a:r>
            <a:r>
              <a:rPr lang="bg-BG" altLang="bg-BG" sz="2400" smtClean="0"/>
              <a:t>i</a:t>
            </a:r>
            <a:r>
              <a:rPr lang="en-US" altLang="bg-BG" sz="2400" smtClean="0"/>
              <a:t>s n</a:t>
            </a:r>
            <a:r>
              <a:rPr lang="bg-BG" altLang="bg-BG" sz="2400" smtClean="0"/>
              <a:t>o</a:t>
            </a:r>
            <a:r>
              <a:rPr lang="en-US" altLang="bg-BG" sz="2400" smtClean="0"/>
              <a:t>t c</a:t>
            </a:r>
            <a:r>
              <a:rPr lang="bg-BG" altLang="bg-BG" sz="2400" smtClean="0"/>
              <a:t>o</a:t>
            </a:r>
            <a:r>
              <a:rPr lang="en-US" altLang="bg-BG" sz="2400" smtClean="0"/>
              <a:t>nsidered </a:t>
            </a:r>
            <a:r>
              <a:rPr lang="bg-BG" altLang="bg-BG" sz="2400" smtClean="0"/>
              <a:t>r</a:t>
            </a:r>
            <a:r>
              <a:rPr lang="en-US" altLang="bg-BG" sz="2400" smtClean="0"/>
              <a:t>elev</a:t>
            </a:r>
            <a:r>
              <a:rPr lang="bg-BG" altLang="bg-BG" sz="2400" smtClean="0"/>
              <a:t>a</a:t>
            </a:r>
            <a:r>
              <a:rPr lang="en-US" altLang="bg-BG" sz="2400" smtClean="0"/>
              <a:t>nt </a:t>
            </a:r>
            <a:r>
              <a:rPr lang="bg-BG" altLang="bg-BG" sz="2400" smtClean="0"/>
              <a:t>f</a:t>
            </a:r>
            <a:r>
              <a:rPr lang="en-US" altLang="bg-BG" sz="2400" smtClean="0"/>
              <a:t>rom clinical point of view.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Assumptions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Linear relationship (this could be checked by a scatterplot)</a:t>
            </a:r>
          </a:p>
          <a:p>
            <a:r>
              <a:rPr lang="en-US" sz="2400" smtClean="0"/>
              <a:t>Multivariate normality (any linear combination of the variables is also normally distributed)</a:t>
            </a:r>
          </a:p>
          <a:p>
            <a:r>
              <a:rPr lang="en-US" sz="2400" smtClean="0"/>
              <a:t>No or little multicollinearity (multicollinearity occurs when the independent variables are too highly correlated with each other)</a:t>
            </a:r>
          </a:p>
          <a:p>
            <a:r>
              <a:rPr lang="en-US" sz="2400" smtClean="0"/>
              <a:t>No auto-correlation (autocorrelation occurs when the residuals are not independent from each other)</a:t>
            </a:r>
          </a:p>
          <a:p>
            <a:r>
              <a:rPr lang="en-US" sz="2400" smtClean="0"/>
              <a:t>Homoscedasticity (this could be checked by a scatter plot, i.e. residuals are equal across the regression line)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Assumptions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smtClean="0"/>
              <a:t>In case of simple linear regression, the two variables should be measured either on interval or on ratio scale. </a:t>
            </a:r>
          </a:p>
          <a:p>
            <a:r>
              <a:rPr lang="en-US" sz="2400" b="1" smtClean="0">
                <a:solidFill>
                  <a:srgbClr val="FF0000"/>
                </a:solidFill>
              </a:rPr>
              <a:t>Recommended, but not mandatory: sample size (regression analysis requires at least 20 cases per independent variable in the analysis)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Interpolation and extrapolation</a:t>
            </a:r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bg-BG" sz="2400" b="1"/>
              <a:t>Interpolation</a:t>
            </a:r>
            <a:r>
              <a:rPr lang="en-US" altLang="bg-BG" sz="2400"/>
              <a:t> is making a prediction within the range of values of the predictor in the sample used to generate the model.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bg-BG" sz="2400" b="1"/>
              <a:t>Extrapolation</a:t>
            </a:r>
            <a:r>
              <a:rPr lang="en-US" altLang="bg-BG" sz="2400"/>
              <a:t> is making a prediction outside the range of values of the predictor in the sample used to generate the model.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bg-BG" sz="240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Interpolation and extrapolation</a:t>
            </a:r>
          </a:p>
        </p:txBody>
      </p:sp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bg-BG" sz="2400"/>
              <a:t>Extrapolating </a:t>
            </a:r>
            <a:r>
              <a:rPr lang="en-US" altLang="bg-BG" sz="2400" b="1"/>
              <a:t>back to zero</a:t>
            </a:r>
            <a:r>
              <a:rPr lang="en-US" altLang="bg-BG" sz="2400"/>
              <a:t> is not always </a:t>
            </a:r>
            <a:r>
              <a:rPr lang="bg-BG" altLang="bg-BG" sz="2400"/>
              <a:t>m</a:t>
            </a:r>
            <a:r>
              <a:rPr lang="en-US" altLang="bg-BG" sz="2400"/>
              <a:t>eaningful from physiological point of view (see the intercept coefficient).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bg-BG" sz="2400"/>
              <a:t>Extrapolating </a:t>
            </a:r>
            <a:r>
              <a:rPr lang="en-US" altLang="bg-BG" sz="2400" b="1"/>
              <a:t>way beyond the range of data</a:t>
            </a:r>
            <a:r>
              <a:rPr lang="en-US" altLang="bg-BG" sz="2400"/>
              <a:t>, even th</a:t>
            </a:r>
            <a:r>
              <a:rPr lang="bg-BG" altLang="bg-BG" sz="2400"/>
              <a:t>o</a:t>
            </a:r>
            <a:r>
              <a:rPr lang="en-US" altLang="bg-BG" sz="2400"/>
              <a:t>ugh mat</a:t>
            </a:r>
            <a:r>
              <a:rPr lang="bg-BG" altLang="bg-BG" sz="2400"/>
              <a:t>h</a:t>
            </a:r>
            <a:r>
              <a:rPr lang="en-US" altLang="bg-BG" sz="2400"/>
              <a:t>ematically corre</a:t>
            </a:r>
            <a:r>
              <a:rPr lang="bg-BG" altLang="bg-BG" sz="2400"/>
              <a:t>c</a:t>
            </a:r>
            <a:r>
              <a:rPr lang="en-US" altLang="bg-BG" sz="2400"/>
              <a:t>t, may be </a:t>
            </a:r>
            <a:r>
              <a:rPr lang="bg-BG" altLang="bg-BG" sz="2400"/>
              <a:t>ri</a:t>
            </a:r>
            <a:r>
              <a:rPr lang="en-US" altLang="bg-BG" sz="2400"/>
              <a:t>sky from clinical point of view.</a:t>
            </a:r>
            <a:endParaRPr lang="bg-BG" altLang="bg-BG" sz="24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bg-BG" sz="2400"/>
              <a:t>In order to evaluate the </a:t>
            </a:r>
            <a:r>
              <a:rPr lang="bg-BG" altLang="bg-BG" sz="2400"/>
              <a:t>r</a:t>
            </a:r>
            <a:r>
              <a:rPr lang="en-US" altLang="bg-BG" sz="2400"/>
              <a:t>egression model, it is important to confirm the </a:t>
            </a:r>
            <a:r>
              <a:rPr lang="en-US" altLang="bg-BG" sz="2400" b="1"/>
              <a:t>statistical significance</a:t>
            </a:r>
            <a:r>
              <a:rPr lang="en-US" altLang="bg-BG" sz="2400"/>
              <a:t> of the regression </a:t>
            </a:r>
            <a:r>
              <a:rPr lang="bg-BG" altLang="bg-BG" sz="2400"/>
              <a:t>c</a:t>
            </a:r>
            <a:r>
              <a:rPr lang="en-US" altLang="bg-BG" sz="2400"/>
              <a:t>oefficient</a:t>
            </a:r>
            <a:r>
              <a:rPr lang="bg-BG" altLang="bg-BG" sz="2400"/>
              <a:t>s</a:t>
            </a:r>
            <a:r>
              <a:rPr lang="en-US" altLang="bg-BG" sz="2400"/>
              <a:t>.</a:t>
            </a:r>
            <a:r>
              <a:rPr lang="bg-BG" altLang="bg-BG" sz="2400"/>
              <a:t> </a:t>
            </a:r>
            <a:r>
              <a:rPr lang="en-US" altLang="bg-BG" sz="2400"/>
              <a:t>The </a:t>
            </a:r>
            <a:r>
              <a:rPr lang="en-US" altLang="bg-BG" sz="2400" b="1"/>
              <a:t>p-value </a:t>
            </a:r>
            <a:r>
              <a:rPr lang="en-US" altLang="bg-BG" sz="2400"/>
              <a:t>is a primary source of information about the reliability of the model.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bg-BG" sz="2400"/>
              <a:t>However, the </a:t>
            </a:r>
            <a:r>
              <a:rPr lang="en-US" altLang="bg-BG" sz="2400" b="1"/>
              <a:t>coefficient of determi</a:t>
            </a:r>
            <a:r>
              <a:rPr lang="bg-BG" altLang="bg-BG" sz="2400" b="1"/>
              <a:t>n</a:t>
            </a:r>
            <a:r>
              <a:rPr lang="en-US" altLang="bg-BG" sz="2400" b="1"/>
              <a:t>ation</a:t>
            </a:r>
            <a:r>
              <a:rPr lang="en-US" altLang="bg-BG" sz="2400"/>
              <a:t> is important </a:t>
            </a:r>
            <a:r>
              <a:rPr lang="bg-BG" altLang="bg-BG" sz="2400"/>
              <a:t>a</a:t>
            </a:r>
            <a:r>
              <a:rPr lang="en-US" altLang="bg-BG" sz="2400"/>
              <a:t>s well.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Correlation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D0D0D"/>
                </a:solidFill>
              </a:rPr>
              <a:t>A correlation exists when changes in one variable tend to be accompanied by consistent and predictable changes in the other variable.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bg-BG" sz="2400" smtClean="0"/>
              <a:t>Correlation quantifies the </a:t>
            </a:r>
            <a:r>
              <a:rPr lang="en-US" altLang="bg-BG" sz="2400" b="1" smtClean="0"/>
              <a:t>linear associ</a:t>
            </a:r>
            <a:r>
              <a:rPr lang="bg-BG" altLang="bg-BG" sz="2400" b="1" smtClean="0"/>
              <a:t>a</a:t>
            </a:r>
            <a:r>
              <a:rPr lang="en-US" altLang="bg-BG" sz="2400" b="1" smtClean="0"/>
              <a:t>tion </a:t>
            </a:r>
            <a:r>
              <a:rPr lang="en-US" altLang="bg-BG" sz="2400" smtClean="0"/>
              <a:t>between two variables.</a:t>
            </a:r>
            <a:endParaRPr lang="bg-BG" altLang="bg-BG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measurement scales used should be </a:t>
            </a:r>
            <a:r>
              <a:rPr lang="en-US" sz="2400" b="1" smtClean="0"/>
              <a:t>at least interval (</a:t>
            </a:r>
            <a:r>
              <a:rPr lang="en-US" altLang="bg-BG" sz="2400" b="1" smtClean="0"/>
              <a:t>Pearson correlation coefficient</a:t>
            </a:r>
            <a:r>
              <a:rPr lang="en-US" sz="2400" b="1" smtClean="0"/>
              <a:t>)</a:t>
            </a:r>
            <a:r>
              <a:rPr lang="en-US" sz="2400" smtClean="0"/>
              <a:t>, but specific correlation coefficients </a:t>
            </a:r>
            <a:r>
              <a:rPr lang="en-US" sz="2400" b="1" smtClean="0"/>
              <a:t>(Spearman rank correlation coefficient, Phi coefficient)</a:t>
            </a:r>
            <a:r>
              <a:rPr lang="en-US" sz="2400" smtClean="0"/>
              <a:t> are available to handle other types of data.</a:t>
            </a:r>
            <a:endParaRPr lang="en-US" altLang="bg-BG" sz="2400" smtClean="0"/>
          </a:p>
          <a:p>
            <a:pPr eaLnBrk="1" hangingPunct="1">
              <a:lnSpc>
                <a:spcPct val="80000"/>
              </a:lnSpc>
            </a:pPr>
            <a:endParaRPr lang="en-US" altLang="bg-BG" sz="2400" smtClean="0">
              <a:solidFill>
                <a:srgbClr val="0D0D0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Correlation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bg-BG" sz="2400" smtClean="0"/>
              <a:t>The direction and strength of the correlati</a:t>
            </a:r>
            <a:r>
              <a:rPr lang="bg-BG" altLang="bg-BG" sz="2400" smtClean="0"/>
              <a:t>o</a:t>
            </a:r>
            <a:r>
              <a:rPr lang="en-US" altLang="bg-BG" sz="2400" smtClean="0"/>
              <a:t>n are </a:t>
            </a:r>
            <a:r>
              <a:rPr lang="bg-BG" altLang="bg-BG" sz="2400" smtClean="0"/>
              <a:t>e</a:t>
            </a:r>
            <a:r>
              <a:rPr lang="en-US" altLang="bg-BG" sz="2400" smtClean="0"/>
              <a:t>xpressed by the </a:t>
            </a:r>
            <a:r>
              <a:rPr lang="en-US" altLang="bg-BG" sz="2400" b="1" smtClean="0"/>
              <a:t>correlation coefficient r</a:t>
            </a:r>
            <a:r>
              <a:rPr lang="en-US" altLang="bg-BG" sz="2400" smtClean="0"/>
              <a:t>.</a:t>
            </a:r>
            <a:endParaRPr lang="bg-BG" altLang="bg-BG" sz="2400" smtClean="0"/>
          </a:p>
          <a:p>
            <a:pPr eaLnBrk="1" hangingPunct="1">
              <a:lnSpc>
                <a:spcPct val="80000"/>
              </a:lnSpc>
            </a:pPr>
            <a:r>
              <a:rPr lang="bg-BG" altLang="bg-BG" sz="2400" smtClean="0"/>
              <a:t>T</a:t>
            </a:r>
            <a:r>
              <a:rPr lang="en-US" altLang="bg-BG" sz="2400" smtClean="0"/>
              <a:t>h</a:t>
            </a:r>
            <a:r>
              <a:rPr lang="bg-BG" altLang="bg-BG" sz="2400" smtClean="0"/>
              <a:t>e</a:t>
            </a:r>
            <a:r>
              <a:rPr lang="en-US" altLang="bg-BG" sz="2400" smtClean="0"/>
              <a:t> value of t</a:t>
            </a:r>
            <a:r>
              <a:rPr lang="bg-BG" altLang="bg-BG" sz="2400" smtClean="0"/>
              <a:t>h</a:t>
            </a:r>
            <a:r>
              <a:rPr lang="en-US" altLang="bg-BG" sz="2400" smtClean="0"/>
              <a:t>is co</a:t>
            </a:r>
            <a:r>
              <a:rPr lang="bg-BG" altLang="bg-BG" sz="2400" smtClean="0"/>
              <a:t>e</a:t>
            </a:r>
            <a:r>
              <a:rPr lang="en-US" altLang="bg-BG" sz="2400" smtClean="0"/>
              <a:t>fficient could range between –</a:t>
            </a:r>
            <a:r>
              <a:rPr lang="bg-BG" altLang="bg-BG" sz="2400" smtClean="0"/>
              <a:t>1 </a:t>
            </a:r>
            <a:r>
              <a:rPr lang="en-US" altLang="bg-BG" sz="2400" smtClean="0"/>
              <a:t>and 1</a:t>
            </a:r>
            <a:r>
              <a:rPr lang="bg-BG" altLang="bg-BG" sz="2400" smtClean="0"/>
              <a:t>:</a:t>
            </a:r>
            <a:endParaRPr lang="en-US" altLang="bg-BG" sz="2400" smtClean="0"/>
          </a:p>
        </p:txBody>
      </p:sp>
      <p:grpSp>
        <p:nvGrpSpPr>
          <p:cNvPr id="20483" name="Group 4"/>
          <p:cNvGrpSpPr>
            <a:grpSpLocks/>
          </p:cNvGrpSpPr>
          <p:nvPr/>
        </p:nvGrpSpPr>
        <p:grpSpPr bwMode="auto">
          <a:xfrm>
            <a:off x="1258888" y="3141663"/>
            <a:ext cx="6408737" cy="3398837"/>
            <a:chOff x="2595" y="4846"/>
            <a:chExt cx="5926" cy="1838"/>
          </a:xfrm>
        </p:grpSpPr>
        <p:grpSp>
          <p:nvGrpSpPr>
            <p:cNvPr id="20484" name="Group 5"/>
            <p:cNvGrpSpPr>
              <a:grpSpLocks/>
            </p:cNvGrpSpPr>
            <p:nvPr/>
          </p:nvGrpSpPr>
          <p:grpSpPr bwMode="auto">
            <a:xfrm>
              <a:off x="2595" y="4846"/>
              <a:ext cx="5926" cy="1838"/>
              <a:chOff x="2595" y="4846"/>
              <a:chExt cx="5926" cy="1838"/>
            </a:xfrm>
          </p:grpSpPr>
          <p:grpSp>
            <p:nvGrpSpPr>
              <p:cNvPr id="20487" name="Group 6"/>
              <p:cNvGrpSpPr>
                <a:grpSpLocks/>
              </p:cNvGrpSpPr>
              <p:nvPr/>
            </p:nvGrpSpPr>
            <p:grpSpPr bwMode="auto">
              <a:xfrm>
                <a:off x="2957" y="5314"/>
                <a:ext cx="5143" cy="830"/>
                <a:chOff x="2957" y="4210"/>
                <a:chExt cx="5143" cy="830"/>
              </a:xfrm>
            </p:grpSpPr>
            <p:grpSp>
              <p:nvGrpSpPr>
                <p:cNvPr id="20493" name="Group 7"/>
                <p:cNvGrpSpPr>
                  <a:grpSpLocks/>
                </p:cNvGrpSpPr>
                <p:nvPr/>
              </p:nvGrpSpPr>
              <p:grpSpPr bwMode="auto">
                <a:xfrm>
                  <a:off x="2957" y="4210"/>
                  <a:ext cx="5143" cy="650"/>
                  <a:chOff x="2957" y="4210"/>
                  <a:chExt cx="5143" cy="650"/>
                </a:xfrm>
              </p:grpSpPr>
              <p:grpSp>
                <p:nvGrpSpPr>
                  <p:cNvPr id="20496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3214" y="4210"/>
                    <a:ext cx="4680" cy="2"/>
                    <a:chOff x="3214" y="4210"/>
                    <a:chExt cx="4680" cy="2"/>
                  </a:xfrm>
                </p:grpSpPr>
                <p:sp>
                  <p:nvSpPr>
                    <p:cNvPr id="20500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54" y="4212"/>
                      <a:ext cx="23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oval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01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4" y="4210"/>
                      <a:ext cx="23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triangle" w="med" len="med"/>
                      <a:tailEnd type="oval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0497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83" y="4392"/>
                    <a:ext cx="540" cy="468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en-US" sz="2000" b="1">
                        <a:latin typeface="Times New Roman" pitchFamily="18" charset="0"/>
                      </a:rPr>
                      <a:t>0</a:t>
                    </a:r>
                    <a:endParaRPr lang="en-US" sz="2000"/>
                  </a:p>
                </p:txBody>
              </p:sp>
              <p:sp>
                <p:nvSpPr>
                  <p:cNvPr id="20498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560" y="4392"/>
                    <a:ext cx="540" cy="468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en-US" sz="2000" b="1">
                        <a:latin typeface="Times New Roman" pitchFamily="18" charset="0"/>
                      </a:rPr>
                      <a:t>1</a:t>
                    </a:r>
                    <a:endParaRPr lang="en-US" sz="2000"/>
                  </a:p>
                </p:txBody>
              </p:sp>
              <p:sp>
                <p:nvSpPr>
                  <p:cNvPr id="20499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4392"/>
                    <a:ext cx="720" cy="468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en-US" sz="2000" b="1">
                        <a:latin typeface="Times New Roman" pitchFamily="18" charset="0"/>
                      </a:rPr>
                      <a:t>-1</a:t>
                    </a:r>
                    <a:endParaRPr lang="en-US" sz="2000"/>
                  </a:p>
                </p:txBody>
              </p:sp>
            </p:grpSp>
            <p:sp>
              <p:nvSpPr>
                <p:cNvPr id="20494" name="AutoShape 14"/>
                <p:cNvSpPr>
                  <a:spLocks/>
                </p:cNvSpPr>
                <p:nvPr/>
              </p:nvSpPr>
              <p:spPr bwMode="auto">
                <a:xfrm rot="5400000">
                  <a:off x="6570" y="3870"/>
                  <a:ext cx="180" cy="2160"/>
                </a:xfrm>
                <a:prstGeom prst="rightBrace">
                  <a:avLst>
                    <a:gd name="adj1" fmla="val 100000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5" name="AutoShape 15"/>
                <p:cNvSpPr>
                  <a:spLocks/>
                </p:cNvSpPr>
                <p:nvPr/>
              </p:nvSpPr>
              <p:spPr bwMode="auto">
                <a:xfrm rot="5400000">
                  <a:off x="4410" y="3870"/>
                  <a:ext cx="180" cy="2160"/>
                </a:xfrm>
                <a:prstGeom prst="rightBrace">
                  <a:avLst>
                    <a:gd name="adj1" fmla="val 100000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488" name="Text Box 16"/>
              <p:cNvSpPr txBox="1">
                <a:spLocks noChangeArrowheads="1"/>
              </p:cNvSpPr>
              <p:nvPr/>
            </p:nvSpPr>
            <p:spPr bwMode="auto">
              <a:xfrm>
                <a:off x="3780" y="6144"/>
                <a:ext cx="144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1">
                    <a:solidFill>
                      <a:srgbClr val="FF0000"/>
                    </a:solidFill>
                  </a:rPr>
                  <a:t>Negative</a:t>
                </a:r>
                <a:endParaRPr lang="en-US" sz="2000" b="1"/>
              </a:p>
            </p:txBody>
          </p:sp>
          <p:sp>
            <p:nvSpPr>
              <p:cNvPr id="20489" name="Text Box 17"/>
              <p:cNvSpPr txBox="1">
                <a:spLocks noChangeArrowheads="1"/>
              </p:cNvSpPr>
              <p:nvPr/>
            </p:nvSpPr>
            <p:spPr bwMode="auto">
              <a:xfrm>
                <a:off x="5940" y="6144"/>
                <a:ext cx="144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1">
                    <a:solidFill>
                      <a:srgbClr val="000080"/>
                    </a:solidFill>
                  </a:rPr>
                  <a:t>Positive</a:t>
                </a:r>
                <a:endParaRPr lang="en-US" sz="2000" b="1"/>
              </a:p>
            </p:txBody>
          </p:sp>
          <p:sp>
            <p:nvSpPr>
              <p:cNvPr id="20490" name="Text Box 18"/>
              <p:cNvSpPr txBox="1">
                <a:spLocks noChangeArrowheads="1"/>
              </p:cNvSpPr>
              <p:nvPr/>
            </p:nvSpPr>
            <p:spPr bwMode="auto">
              <a:xfrm>
                <a:off x="4832" y="4846"/>
                <a:ext cx="14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b="1" i="1"/>
                  <a:t>Weak</a:t>
                </a:r>
                <a:endParaRPr lang="en-US" b="1"/>
              </a:p>
            </p:txBody>
          </p:sp>
          <p:sp>
            <p:nvSpPr>
              <p:cNvPr id="20491" name="Text Box 19"/>
              <p:cNvSpPr txBox="1">
                <a:spLocks noChangeArrowheads="1"/>
              </p:cNvSpPr>
              <p:nvPr/>
            </p:nvSpPr>
            <p:spPr bwMode="auto">
              <a:xfrm>
                <a:off x="7081" y="4860"/>
                <a:ext cx="14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b="1" i="1"/>
                  <a:t>Strong</a:t>
                </a:r>
                <a:endParaRPr lang="en-US" b="1"/>
              </a:p>
            </p:txBody>
          </p:sp>
          <p:sp>
            <p:nvSpPr>
              <p:cNvPr id="20492" name="Text Box 20"/>
              <p:cNvSpPr txBox="1">
                <a:spLocks noChangeArrowheads="1"/>
              </p:cNvSpPr>
              <p:nvPr/>
            </p:nvSpPr>
            <p:spPr bwMode="auto">
              <a:xfrm>
                <a:off x="2595" y="4860"/>
                <a:ext cx="14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b="1" i="1"/>
                  <a:t>Strong</a:t>
                </a:r>
                <a:endParaRPr lang="en-US" b="1"/>
              </a:p>
            </p:txBody>
          </p:sp>
        </p:grpSp>
        <p:sp>
          <p:nvSpPr>
            <p:cNvPr id="20485" name="Text Box 21"/>
            <p:cNvSpPr txBox="1">
              <a:spLocks noChangeArrowheads="1"/>
            </p:cNvSpPr>
            <p:nvPr/>
          </p:nvSpPr>
          <p:spPr bwMode="auto">
            <a:xfrm>
              <a:off x="5940" y="4860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 i="1"/>
                <a:t>Moderate</a:t>
              </a:r>
            </a:p>
            <a:p>
              <a:endParaRPr lang="en-US"/>
            </a:p>
          </p:txBody>
        </p:sp>
        <p:sp>
          <p:nvSpPr>
            <p:cNvPr id="20486" name="Text Box 22"/>
            <p:cNvSpPr txBox="1">
              <a:spLocks noChangeArrowheads="1"/>
            </p:cNvSpPr>
            <p:nvPr/>
          </p:nvSpPr>
          <p:spPr bwMode="auto">
            <a:xfrm>
              <a:off x="3780" y="4860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 i="1"/>
                <a:t>Moderate</a:t>
              </a:r>
            </a:p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Correlation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bg-BG" sz="2400" smtClean="0"/>
              <a:t>r = 0</a:t>
            </a:r>
            <a:r>
              <a:rPr lang="bg-BG" altLang="bg-BG" sz="2400" smtClean="0"/>
              <a:t> </a:t>
            </a:r>
            <a:r>
              <a:rPr lang="en-US" altLang="bg-BG" sz="2400" smtClean="0"/>
              <a:t>-&gt; there is </a:t>
            </a:r>
            <a:r>
              <a:rPr lang="en-US" altLang="bg-BG" sz="2400" b="1" smtClean="0"/>
              <a:t>no</a:t>
            </a:r>
            <a:r>
              <a:rPr lang="en-US" altLang="bg-BG" sz="2400" smtClean="0"/>
              <a:t> linear association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bg-BG" sz="2400" smtClean="0"/>
              <a:t>r = 1</a:t>
            </a:r>
            <a:r>
              <a:rPr lang="bg-BG" altLang="bg-BG" sz="2400" smtClean="0"/>
              <a:t> </a:t>
            </a:r>
            <a:r>
              <a:rPr lang="en-US" altLang="bg-BG" sz="2400" smtClean="0"/>
              <a:t>-&gt; there is a </a:t>
            </a:r>
            <a:r>
              <a:rPr lang="en-US" altLang="bg-BG" sz="2400" b="1" smtClean="0"/>
              <a:t>perfect</a:t>
            </a:r>
            <a:r>
              <a:rPr lang="en-US" altLang="bg-BG" sz="2400" smtClean="0"/>
              <a:t> positive association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bg-BG" sz="2400" smtClean="0"/>
              <a:t>r = -1</a:t>
            </a:r>
            <a:r>
              <a:rPr lang="bg-BG" altLang="bg-BG" sz="2400" smtClean="0"/>
              <a:t> </a:t>
            </a:r>
            <a:r>
              <a:rPr lang="en-US" altLang="bg-BG" sz="2400" smtClean="0"/>
              <a:t>-&gt; there is a </a:t>
            </a:r>
            <a:r>
              <a:rPr lang="en-US" altLang="bg-BG" sz="2400" b="1" smtClean="0"/>
              <a:t>perfect</a:t>
            </a:r>
            <a:r>
              <a:rPr lang="en-US" altLang="bg-BG" sz="2400" smtClean="0"/>
              <a:t> negative association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bg-BG" sz="2400" b="1" smtClean="0"/>
              <a:t>Perfect association</a:t>
            </a:r>
            <a:r>
              <a:rPr lang="en-US" altLang="bg-BG" sz="2400" smtClean="0"/>
              <a:t> means that we could use a precise formula to describe the association between X and 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bg-BG" sz="2400" smtClean="0"/>
              <a:t>r = 0 does </a:t>
            </a:r>
            <a:r>
              <a:rPr lang="en-US" altLang="bg-BG" sz="2400" b="1" smtClean="0"/>
              <a:t>not</a:t>
            </a:r>
            <a:r>
              <a:rPr lang="en-US" altLang="bg-BG" sz="2400" smtClean="0"/>
              <a:t> mean that there is no association at all. It means that the association (if such an association really exists) is not linear one for sure.</a:t>
            </a:r>
          </a:p>
          <a:p>
            <a:pPr eaLnBrk="1" hangingPunct="1">
              <a:lnSpc>
                <a:spcPct val="80000"/>
              </a:lnSpc>
            </a:pPr>
            <a:endParaRPr lang="en-US" altLang="bg-BG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Correlation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smtClean="0"/>
              <a:t>The value of the correlation coefficient does not depend on the specific </a:t>
            </a:r>
            <a:r>
              <a:rPr lang="en-US" sz="2400" b="1" smtClean="0"/>
              <a:t>measurement units</a:t>
            </a:r>
            <a:r>
              <a:rPr lang="en-US" sz="2400" smtClean="0"/>
              <a:t> used. 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smtClean="0"/>
              <a:t>For example, the correlation between height and weight will be identical regardless of whether inches and pounds, or centimeters and kilograms are used as measurement units.</a:t>
            </a:r>
            <a:endParaRPr lang="bg-BG" sz="2400" smtClean="0"/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smtClean="0"/>
              <a:t>In order to evaluate the correlation between variables, it is important to </a:t>
            </a:r>
            <a:r>
              <a:rPr lang="en-US" sz="2400" b="1" smtClean="0"/>
              <a:t>confirm the statistical significance</a:t>
            </a:r>
            <a:r>
              <a:rPr lang="en-US" sz="2400" smtClean="0"/>
              <a:t> of this correlation as well. 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smtClean="0"/>
              <a:t>The p-value is a primary source of information about the reliability of the correlation.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Correlation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The most widely-used type of correlation coefficient is </a:t>
            </a:r>
            <a:r>
              <a:rPr lang="en-US" altLang="bg-BG" sz="2400" b="1" smtClean="0"/>
              <a:t>Pearson r</a:t>
            </a:r>
            <a:r>
              <a:rPr lang="en-US" altLang="bg-BG" sz="2400" smtClean="0"/>
              <a:t>, also called linear or product-moment correlation.</a:t>
            </a:r>
            <a:r>
              <a:rPr lang="bg-BG" altLang="bg-BG" sz="2400" smtClean="0"/>
              <a:t> </a:t>
            </a:r>
            <a:r>
              <a:rPr lang="en-US" altLang="bg-BG" sz="2400" smtClean="0"/>
              <a:t>For Pearson correlation, both X and Y values must be sampled from populations that follow </a:t>
            </a:r>
            <a:r>
              <a:rPr lang="en-US" altLang="bg-BG" sz="2400" b="1" smtClean="0"/>
              <a:t>normal distrib</a:t>
            </a:r>
            <a:r>
              <a:rPr lang="bg-BG" altLang="bg-BG" sz="2400" b="1" smtClean="0"/>
              <a:t>u</a:t>
            </a:r>
            <a:r>
              <a:rPr lang="en-US" altLang="bg-BG" sz="2400" b="1" smtClean="0"/>
              <a:t>tion</a:t>
            </a:r>
            <a:r>
              <a:rPr lang="en-US" altLang="bg-BG" sz="240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Pearson r assumes that the variables under consideration were measured on at least an </a:t>
            </a:r>
            <a:r>
              <a:rPr lang="en-US" sz="2400" b="1" smtClean="0"/>
              <a:t>interval scale</a:t>
            </a:r>
            <a:r>
              <a:rPr lang="en-US" sz="2400" smtClean="0"/>
              <a:t>.</a:t>
            </a:r>
            <a:endParaRPr lang="en-US" altLang="bg-BG" sz="2400" smtClean="0"/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bg-BG" sz="2400" b="1" smtClean="0"/>
              <a:t>Spearm</a:t>
            </a:r>
            <a:r>
              <a:rPr lang="bg-BG" altLang="bg-BG" sz="2400" b="1" smtClean="0"/>
              <a:t>a</a:t>
            </a:r>
            <a:r>
              <a:rPr lang="en-US" altLang="bg-BG" sz="2400" b="1" smtClean="0"/>
              <a:t>n rank correlation r</a:t>
            </a:r>
            <a:r>
              <a:rPr lang="en-US" altLang="bg-BG" sz="2400" b="1" baseline="-25000" smtClean="0"/>
              <a:t>s</a:t>
            </a:r>
            <a:r>
              <a:rPr lang="en-US" altLang="bg-BG" sz="2400" smtClean="0"/>
              <a:t> does not make th</a:t>
            </a:r>
            <a:r>
              <a:rPr lang="bg-BG" altLang="bg-BG" sz="2400" smtClean="0"/>
              <a:t>i</a:t>
            </a:r>
            <a:r>
              <a:rPr lang="en-US" altLang="bg-BG" sz="2400" smtClean="0"/>
              <a:t>s assumption. This </a:t>
            </a:r>
            <a:r>
              <a:rPr lang="en-US" altLang="bg-BG" sz="2400" b="1" smtClean="0"/>
              <a:t>non-parametric</a:t>
            </a:r>
            <a:r>
              <a:rPr lang="en-US" altLang="bg-BG" sz="2400" smtClean="0"/>
              <a:t> method</a:t>
            </a:r>
            <a:r>
              <a:rPr lang="bg-BG" altLang="bg-BG" sz="2400" smtClean="0"/>
              <a:t> </a:t>
            </a:r>
            <a:r>
              <a:rPr lang="en-US" altLang="bg-BG" sz="2400" smtClean="0"/>
              <a:t>separately ranks </a:t>
            </a:r>
            <a:r>
              <a:rPr lang="bg-BG" altLang="bg-BG" sz="2400" smtClean="0"/>
              <a:t>X</a:t>
            </a:r>
            <a:r>
              <a:rPr lang="en-US" altLang="bg-BG" sz="2400" smtClean="0"/>
              <a:t> and Y values and then calculates </a:t>
            </a:r>
            <a:r>
              <a:rPr lang="bg-BG" altLang="bg-BG" sz="2400" smtClean="0"/>
              <a:t>t</a:t>
            </a:r>
            <a:r>
              <a:rPr lang="en-US" altLang="bg-BG" sz="2400" smtClean="0"/>
              <a:t>he </a:t>
            </a:r>
            <a:r>
              <a:rPr lang="bg-BG" altLang="bg-BG" sz="2400" smtClean="0"/>
              <a:t>c</a:t>
            </a:r>
            <a:r>
              <a:rPr lang="en-US" altLang="bg-BG" sz="2400" smtClean="0"/>
              <a:t>orrelation between the two sets of ranks.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Spearman r</a:t>
            </a:r>
            <a:r>
              <a:rPr lang="en-US" sz="2400" baseline="-25000" smtClean="0"/>
              <a:t>s</a:t>
            </a:r>
            <a:r>
              <a:rPr lang="en-US" sz="2400" smtClean="0"/>
              <a:t> assumes that the variables under consideration were measured on at least an </a:t>
            </a:r>
            <a:r>
              <a:rPr lang="en-US" sz="2400" b="1" smtClean="0"/>
              <a:t>ordinal scale</a:t>
            </a:r>
            <a:r>
              <a:rPr lang="en-US" sz="2400" smtClean="0"/>
              <a:t>.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endParaRPr lang="en-US" altLang="bg-BG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Correlation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Pearson correlation quantifies the </a:t>
            </a:r>
            <a:r>
              <a:rPr lang="bg-BG" altLang="bg-BG" sz="2400" b="1" smtClean="0"/>
              <a:t>l</a:t>
            </a:r>
            <a:r>
              <a:rPr lang="en-US" altLang="bg-BG" sz="2400" b="1" smtClean="0"/>
              <a:t>ine</a:t>
            </a:r>
            <a:r>
              <a:rPr lang="bg-BG" altLang="bg-BG" sz="2400" b="1" smtClean="0"/>
              <a:t>a</a:t>
            </a:r>
            <a:r>
              <a:rPr lang="en-US" altLang="bg-BG" sz="2400" b="1" smtClean="0"/>
              <a:t>r relationship</a:t>
            </a:r>
            <a:r>
              <a:rPr lang="en-US" altLang="bg-BG" sz="2400" smtClean="0"/>
              <a:t> between X and Y</a:t>
            </a:r>
            <a:r>
              <a:rPr lang="bg-BG" altLang="bg-BG" sz="2400" smtClean="0"/>
              <a:t>.</a:t>
            </a:r>
            <a:endParaRPr lang="en-US" altLang="bg-BG" sz="2400" smtClean="0"/>
          </a:p>
          <a:p>
            <a:pPr lvl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As X goes up, does Y go up </a:t>
            </a:r>
            <a:r>
              <a:rPr lang="bg-BG" altLang="bg-BG" sz="2400" smtClean="0"/>
              <a:t>a</a:t>
            </a:r>
            <a:r>
              <a:rPr lang="en-US" altLang="bg-BG" sz="2400" smtClean="0"/>
              <a:t> consistent amount?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Sp</a:t>
            </a:r>
            <a:r>
              <a:rPr lang="bg-BG" altLang="bg-BG" sz="2400" smtClean="0"/>
              <a:t>e</a:t>
            </a:r>
            <a:r>
              <a:rPr lang="en-US" altLang="bg-BG" sz="2400" smtClean="0"/>
              <a:t>arm</a:t>
            </a:r>
            <a:r>
              <a:rPr lang="bg-BG" altLang="bg-BG" sz="2400" smtClean="0"/>
              <a:t>a</a:t>
            </a:r>
            <a:r>
              <a:rPr lang="en-US" altLang="bg-BG" sz="2400" smtClean="0"/>
              <a:t>n correlation quantifies the </a:t>
            </a:r>
            <a:r>
              <a:rPr lang="en-US" altLang="bg-BG" sz="2400" b="1" smtClean="0"/>
              <a:t>monotonic relationship</a:t>
            </a:r>
            <a:r>
              <a:rPr lang="en-US" altLang="bg-BG" sz="2400" smtClean="0"/>
              <a:t> between X and Y</a:t>
            </a:r>
            <a:r>
              <a:rPr lang="bg-BG" altLang="bg-BG" sz="2400" smtClean="0"/>
              <a:t> </a:t>
            </a:r>
            <a:r>
              <a:rPr lang="en-US" altLang="bg-BG" sz="2400" smtClean="0"/>
              <a:t>(A monotonic function is a function which is either entirely non-increasing or non</a:t>
            </a:r>
            <a:r>
              <a:rPr lang="bg-BG" altLang="bg-BG" sz="2400" smtClean="0"/>
              <a:t>-</a:t>
            </a:r>
            <a:r>
              <a:rPr lang="en-US" altLang="bg-BG" sz="2400" smtClean="0"/>
              <a:t>decreasing).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As X goes up, does Y go up as well (by an</a:t>
            </a:r>
            <a:r>
              <a:rPr lang="bg-BG" altLang="bg-BG" sz="2400" smtClean="0"/>
              <a:t>y</a:t>
            </a:r>
            <a:r>
              <a:rPr lang="en-US" altLang="bg-BG" sz="2400" smtClean="0"/>
              <a:t> amo</a:t>
            </a:r>
            <a:r>
              <a:rPr lang="bg-BG" altLang="bg-BG" sz="2400" smtClean="0"/>
              <a:t>u</a:t>
            </a:r>
            <a:r>
              <a:rPr lang="en-US" altLang="bg-BG" sz="2400" smtClean="0"/>
              <a:t>nt)?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Assumptions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The assumptions for </a:t>
            </a:r>
            <a:r>
              <a:rPr lang="en-US" sz="2400" b="1" smtClean="0"/>
              <a:t>Pearson correlation coefficient</a:t>
            </a:r>
            <a:r>
              <a:rPr lang="en-US" sz="2400" smtClean="0"/>
              <a:t> are: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Level of measurement (each variable should be measured on an interval scale at least)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Related pairs (each unit of observation should have a pair of values)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Absence of outliers (outliers can skew the results of the correlation by pulling the line of best fit too far in one direction or another)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Normality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Linearity (this could be checked by a scatterplot)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Homoscedasticity (this could be checked by a scatterplot)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</TotalTime>
  <Words>1371</Words>
  <Application>Microsoft Office PowerPoint</Application>
  <PresentationFormat>On-screen Show (4:3)</PresentationFormat>
  <Paragraphs>178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Times New Roman</vt:lpstr>
      <vt:lpstr>1_Default Design</vt:lpstr>
      <vt:lpstr>Correlation and regression</vt:lpstr>
      <vt:lpstr>Outline</vt:lpstr>
      <vt:lpstr>Correlation</vt:lpstr>
      <vt:lpstr>Correlation</vt:lpstr>
      <vt:lpstr>Correlation</vt:lpstr>
      <vt:lpstr>Correlation</vt:lpstr>
      <vt:lpstr>Correlation</vt:lpstr>
      <vt:lpstr>Correlation</vt:lpstr>
      <vt:lpstr>Assumptions</vt:lpstr>
      <vt:lpstr>Assumptions</vt:lpstr>
      <vt:lpstr>Phi-coefficient </vt:lpstr>
      <vt:lpstr>Phi-coefficient </vt:lpstr>
      <vt:lpstr>Slide 13</vt:lpstr>
      <vt:lpstr>Slide 14</vt:lpstr>
      <vt:lpstr>Slide 15</vt:lpstr>
      <vt:lpstr>Coefficient of determination</vt:lpstr>
      <vt:lpstr>Slide 17</vt:lpstr>
      <vt:lpstr>Data modeling</vt:lpstr>
      <vt:lpstr>Data modeling</vt:lpstr>
      <vt:lpstr>Slide 20</vt:lpstr>
      <vt:lpstr>Linear regression</vt:lpstr>
      <vt:lpstr>Slide 22</vt:lpstr>
      <vt:lpstr>Least squares method</vt:lpstr>
      <vt:lpstr>Least squares method</vt:lpstr>
      <vt:lpstr>Assumptions</vt:lpstr>
      <vt:lpstr>Assumptions</vt:lpstr>
      <vt:lpstr>Interpolation and extrapolation</vt:lpstr>
      <vt:lpstr>Interpolation and extrapolation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t-tests, ANOVAs &amp; Regression</dc:title>
  <dc:creator>Suse Prejawa</dc:creator>
  <cp:lastModifiedBy>Georgi Iskrov</cp:lastModifiedBy>
  <cp:revision>392</cp:revision>
  <dcterms:created xsi:type="dcterms:W3CDTF">2009-10-20T23:38:50Z</dcterms:created>
  <dcterms:modified xsi:type="dcterms:W3CDTF">2020-05-19T13:32:00Z</dcterms:modified>
</cp:coreProperties>
</file>